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104775" indent="352425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209550" indent="70485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314325" indent="1057275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419100" indent="1409700" algn="l" rtl="0" eaLnBrk="0" fontAlgn="base" hangingPunct="0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1"/>
  </p:normalViewPr>
  <p:slideViewPr>
    <p:cSldViewPr>
      <p:cViewPr varScale="1">
        <p:scale>
          <a:sx n="78" d="100"/>
          <a:sy n="78" d="100"/>
        </p:scale>
        <p:origin x="3264" y="20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53DCD3-A4A7-1BB3-58A9-A0A3910A1B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69E153-CDB1-B411-E418-BB67557BB9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13D2D7-33A7-BDBD-AA91-6D39CBF5F6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2009637-1063-FF61-A512-FA41EEE34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134417-A031-0690-FD94-FA972D63CA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670024E-4EA8-B1D0-3635-193417E89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DC05AC-378B-A14A-B400-CC3D39699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104775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2pPr>
    <a:lvl3pPr marL="209550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3pPr>
    <a:lvl4pPr marL="314325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4pPr>
    <a:lvl5pPr marL="419100" algn="l" rtl="0" eaLnBrk="0" fontAlgn="base" hangingPunct="0">
      <a:spcBef>
        <a:spcPct val="30000"/>
      </a:spcBef>
      <a:spcAft>
        <a:spcPct val="0"/>
      </a:spcAft>
      <a:defRPr sz="300" kern="1200">
        <a:solidFill>
          <a:schemeClr val="tx1"/>
        </a:solidFill>
        <a:latin typeface="Arial" charset="0"/>
        <a:ea typeface="Geneva" pitchFamily="1" charset="-128"/>
        <a:cs typeface="Geneva" charset="0"/>
      </a:defRPr>
    </a:lvl5pPr>
    <a:lvl6pPr marL="524180" algn="l" defTabSz="20967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6pPr>
    <a:lvl7pPr marL="629016" algn="l" defTabSz="20967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7pPr>
    <a:lvl8pPr marL="733852" algn="l" defTabSz="20967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8pPr>
    <a:lvl9pPr marL="838688" algn="l" defTabSz="209672" rtl="0" eaLnBrk="1" latinLnBrk="0" hangingPunct="1">
      <a:defRPr sz="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>
            <a:extLst>
              <a:ext uri="{FF2B5EF4-FFF2-40B4-BE49-F238E27FC236}">
                <a16:creationId xmlns:a16="http://schemas.microsoft.com/office/drawing/2014/main" id="{97D4F86F-70B7-E643-E684-8F246E99F3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7E7CEA-710C-2D4E-8DB7-5C0AD587195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01B1E41-D41F-04E2-712F-D476F4B4E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4CA5331-4520-B587-290D-693023A06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233" y="3077278"/>
            <a:ext cx="5829534" cy="2123528"/>
          </a:xfrm>
          <a:prstGeom prst="rect">
            <a:avLst/>
          </a:prstGeom>
        </p:spPr>
        <p:txBody>
          <a:bodyPr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26" y="5613388"/>
            <a:ext cx="4800348" cy="2531701"/>
          </a:xfrm>
          <a:prstGeom prst="rect">
            <a:avLst/>
          </a:prstGeom>
        </p:spPr>
        <p:txBody>
          <a:bodyPr lIns="20967" tIns="10484" rIns="20967" bIns="10484"/>
          <a:lstStyle>
            <a:lvl1pPr marL="0" indent="0" algn="ctr">
              <a:buNone/>
              <a:defRPr/>
            </a:lvl1pPr>
            <a:lvl2pPr marL="104836" indent="0" algn="ctr">
              <a:buNone/>
              <a:defRPr/>
            </a:lvl2pPr>
            <a:lvl3pPr marL="209672" indent="0" algn="ctr">
              <a:buNone/>
              <a:defRPr/>
            </a:lvl3pPr>
            <a:lvl4pPr marL="314508" indent="0" algn="ctr">
              <a:buNone/>
              <a:defRPr/>
            </a:lvl4pPr>
            <a:lvl5pPr marL="419344" indent="0" algn="ctr">
              <a:buNone/>
              <a:defRPr/>
            </a:lvl5pPr>
            <a:lvl6pPr marL="524180" indent="0" algn="ctr">
              <a:buNone/>
              <a:defRPr/>
            </a:lvl6pPr>
            <a:lvl7pPr marL="629016" indent="0" algn="ctr">
              <a:buNone/>
              <a:defRPr/>
            </a:lvl7pPr>
            <a:lvl8pPr marL="733852" indent="0" algn="ctr">
              <a:buNone/>
              <a:defRPr/>
            </a:lvl8pPr>
            <a:lvl9pPr marL="8386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198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6784"/>
            <a:ext cx="6171876" cy="1651061"/>
          </a:xfrm>
          <a:prstGeom prst="rect">
            <a:avLst/>
          </a:prstGeom>
        </p:spPr>
        <p:txBody>
          <a:bodyPr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062" y="2311265"/>
            <a:ext cx="6171876" cy="6537747"/>
          </a:xfrm>
          <a:prstGeom prst="rect">
            <a:avLst/>
          </a:prstGeom>
        </p:spPr>
        <p:txBody>
          <a:bodyPr vert="eaVert" lIns="20967" tIns="10484" rIns="20967" bIns="10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470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239" y="396784"/>
            <a:ext cx="1542699" cy="8452228"/>
          </a:xfrm>
          <a:prstGeom prst="rect">
            <a:avLst/>
          </a:prstGeom>
        </p:spPr>
        <p:txBody>
          <a:bodyPr vert="eaVert"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062" y="396784"/>
            <a:ext cx="4594655" cy="8452228"/>
          </a:xfrm>
          <a:prstGeom prst="rect">
            <a:avLst/>
          </a:prstGeom>
        </p:spPr>
        <p:txBody>
          <a:bodyPr vert="eaVert" lIns="20967" tIns="10484" rIns="20967" bIns="10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239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6784"/>
            <a:ext cx="6171876" cy="1651061"/>
          </a:xfrm>
          <a:prstGeom prst="rect">
            <a:avLst/>
          </a:prstGeom>
        </p:spPr>
        <p:txBody>
          <a:bodyPr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062" y="2311265"/>
            <a:ext cx="6171876" cy="6537747"/>
          </a:xfrm>
          <a:prstGeom prst="rect">
            <a:avLst/>
          </a:prstGeom>
        </p:spPr>
        <p:txBody>
          <a:bodyPr lIns="20967" tIns="10484" rIns="20967" bIns="10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53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3" y="6365440"/>
            <a:ext cx="5829534" cy="1967386"/>
          </a:xfrm>
          <a:prstGeom prst="rect">
            <a:avLst/>
          </a:prstGeom>
        </p:spPr>
        <p:txBody>
          <a:bodyPr lIns="20967" tIns="10484" rIns="20967" bIns="10484" anchor="t"/>
          <a:lstStyle>
            <a:lvl1pPr algn="l">
              <a:defRPr sz="9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563" y="4198560"/>
            <a:ext cx="5829534" cy="2166880"/>
          </a:xfrm>
          <a:prstGeom prst="rect">
            <a:avLst/>
          </a:prstGeom>
        </p:spPr>
        <p:txBody>
          <a:bodyPr lIns="20967" tIns="10484" rIns="20967" bIns="10484" anchor="b"/>
          <a:lstStyle>
            <a:lvl1pPr marL="0" indent="0">
              <a:buNone/>
              <a:defRPr sz="500"/>
            </a:lvl1pPr>
            <a:lvl2pPr marL="104836" indent="0">
              <a:buNone/>
              <a:defRPr sz="400"/>
            </a:lvl2pPr>
            <a:lvl3pPr marL="209672" indent="0">
              <a:buNone/>
              <a:defRPr sz="400"/>
            </a:lvl3pPr>
            <a:lvl4pPr marL="314508" indent="0">
              <a:buNone/>
              <a:defRPr sz="300"/>
            </a:lvl4pPr>
            <a:lvl5pPr marL="419344" indent="0">
              <a:buNone/>
              <a:defRPr sz="300"/>
            </a:lvl5pPr>
            <a:lvl6pPr marL="524180" indent="0">
              <a:buNone/>
              <a:defRPr sz="300"/>
            </a:lvl6pPr>
            <a:lvl7pPr marL="629016" indent="0">
              <a:buNone/>
              <a:defRPr sz="300"/>
            </a:lvl7pPr>
            <a:lvl8pPr marL="733852" indent="0">
              <a:buNone/>
              <a:defRPr sz="300"/>
            </a:lvl8pPr>
            <a:lvl9pPr marL="838688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5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6784"/>
            <a:ext cx="6171876" cy="1651061"/>
          </a:xfrm>
          <a:prstGeom prst="rect">
            <a:avLst/>
          </a:prstGeom>
        </p:spPr>
        <p:txBody>
          <a:bodyPr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062" y="2311265"/>
            <a:ext cx="3068497" cy="6537747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 sz="6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081" y="2311265"/>
            <a:ext cx="3068857" cy="6537747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 sz="6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414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6784"/>
            <a:ext cx="6171876" cy="1651061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062" y="2217213"/>
            <a:ext cx="3030020" cy="924359"/>
          </a:xfrm>
          <a:prstGeom prst="rect">
            <a:avLst/>
          </a:prstGeom>
        </p:spPr>
        <p:txBody>
          <a:bodyPr lIns="20967" tIns="10484" rIns="20967" bIns="10484" anchor="b"/>
          <a:lstStyle>
            <a:lvl1pPr marL="0" indent="0">
              <a:buNone/>
              <a:defRPr sz="600" b="1"/>
            </a:lvl1pPr>
            <a:lvl2pPr marL="104836" indent="0">
              <a:buNone/>
              <a:defRPr sz="500" b="1"/>
            </a:lvl2pPr>
            <a:lvl3pPr marL="209672" indent="0">
              <a:buNone/>
              <a:defRPr sz="400" b="1"/>
            </a:lvl3pPr>
            <a:lvl4pPr marL="314508" indent="0">
              <a:buNone/>
              <a:defRPr sz="400" b="1"/>
            </a:lvl4pPr>
            <a:lvl5pPr marL="419344" indent="0">
              <a:buNone/>
              <a:defRPr sz="400" b="1"/>
            </a:lvl5pPr>
            <a:lvl6pPr marL="524180" indent="0">
              <a:buNone/>
              <a:defRPr sz="400" b="1"/>
            </a:lvl6pPr>
            <a:lvl7pPr marL="629016" indent="0">
              <a:buNone/>
              <a:defRPr sz="400" b="1"/>
            </a:lvl7pPr>
            <a:lvl8pPr marL="733852" indent="0">
              <a:buNone/>
              <a:defRPr sz="400" b="1"/>
            </a:lvl8pPr>
            <a:lvl9pPr marL="838688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062" y="3141572"/>
            <a:ext cx="3030020" cy="5707440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39" y="2217213"/>
            <a:ext cx="3031099" cy="924359"/>
          </a:xfrm>
          <a:prstGeom prst="rect">
            <a:avLst/>
          </a:prstGeom>
        </p:spPr>
        <p:txBody>
          <a:bodyPr lIns="20967" tIns="10484" rIns="20967" bIns="10484" anchor="b"/>
          <a:lstStyle>
            <a:lvl1pPr marL="0" indent="0">
              <a:buNone/>
              <a:defRPr sz="600" b="1"/>
            </a:lvl1pPr>
            <a:lvl2pPr marL="104836" indent="0">
              <a:buNone/>
              <a:defRPr sz="500" b="1"/>
            </a:lvl2pPr>
            <a:lvl3pPr marL="209672" indent="0">
              <a:buNone/>
              <a:defRPr sz="400" b="1"/>
            </a:lvl3pPr>
            <a:lvl4pPr marL="314508" indent="0">
              <a:buNone/>
              <a:defRPr sz="400" b="1"/>
            </a:lvl4pPr>
            <a:lvl5pPr marL="419344" indent="0">
              <a:buNone/>
              <a:defRPr sz="400" b="1"/>
            </a:lvl5pPr>
            <a:lvl6pPr marL="524180" indent="0">
              <a:buNone/>
              <a:defRPr sz="400" b="1"/>
            </a:lvl6pPr>
            <a:lvl7pPr marL="629016" indent="0">
              <a:buNone/>
              <a:defRPr sz="400" b="1"/>
            </a:lvl7pPr>
            <a:lvl8pPr marL="733852" indent="0">
              <a:buNone/>
              <a:defRPr sz="400" b="1"/>
            </a:lvl8pPr>
            <a:lvl9pPr marL="838688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39" y="3141572"/>
            <a:ext cx="3031099" cy="5707440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064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6784"/>
            <a:ext cx="6171876" cy="1651061"/>
          </a:xfrm>
          <a:prstGeom prst="rect">
            <a:avLst/>
          </a:prstGeom>
        </p:spPr>
        <p:txBody>
          <a:bodyPr lIns="20967" tIns="10484" rIns="20967" bIns="10484"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575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3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2" y="394580"/>
            <a:ext cx="2256153" cy="1678248"/>
          </a:xfrm>
          <a:prstGeom prst="rect">
            <a:avLst/>
          </a:prstGeom>
        </p:spPr>
        <p:txBody>
          <a:bodyPr lIns="20967" tIns="10484" rIns="20967" bIns="10484" anchor="b"/>
          <a:lstStyle>
            <a:lvl1pPr algn="l">
              <a:defRPr sz="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04" y="394579"/>
            <a:ext cx="3833734" cy="8454433"/>
          </a:xfrm>
          <a:prstGeom prst="rect">
            <a:avLst/>
          </a:prstGeom>
        </p:spPr>
        <p:txBody>
          <a:bodyPr lIns="20967" tIns="10484" rIns="20967" bIns="10484"/>
          <a:lstStyle>
            <a:lvl1pPr>
              <a:defRPr sz="700"/>
            </a:lvl1pPr>
            <a:lvl2pPr>
              <a:defRPr sz="6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062" y="2072828"/>
            <a:ext cx="2256153" cy="6776184"/>
          </a:xfrm>
          <a:prstGeom prst="rect">
            <a:avLst/>
          </a:prstGeom>
        </p:spPr>
        <p:txBody>
          <a:bodyPr lIns="20967" tIns="10484" rIns="20967" bIns="10484"/>
          <a:lstStyle>
            <a:lvl1pPr marL="0" indent="0">
              <a:buNone/>
              <a:defRPr sz="300"/>
            </a:lvl1pPr>
            <a:lvl2pPr marL="104836" indent="0">
              <a:buNone/>
              <a:defRPr sz="300"/>
            </a:lvl2pPr>
            <a:lvl3pPr marL="209672" indent="0">
              <a:buNone/>
              <a:defRPr sz="200"/>
            </a:lvl3pPr>
            <a:lvl4pPr marL="314508" indent="0">
              <a:buNone/>
              <a:defRPr sz="200"/>
            </a:lvl4pPr>
            <a:lvl5pPr marL="419344" indent="0">
              <a:buNone/>
              <a:defRPr sz="200"/>
            </a:lvl5pPr>
            <a:lvl6pPr marL="524180" indent="0">
              <a:buNone/>
              <a:defRPr sz="200"/>
            </a:lvl6pPr>
            <a:lvl7pPr marL="629016" indent="0">
              <a:buNone/>
              <a:defRPr sz="200"/>
            </a:lvl7pPr>
            <a:lvl8pPr marL="733852" indent="0">
              <a:buNone/>
              <a:defRPr sz="200"/>
            </a:lvl8pPr>
            <a:lvl9pPr marL="838688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6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198" y="6934163"/>
            <a:ext cx="4114944" cy="818550"/>
          </a:xfrm>
          <a:prstGeom prst="rect">
            <a:avLst/>
          </a:prstGeom>
        </p:spPr>
        <p:txBody>
          <a:bodyPr lIns="20967" tIns="10484" rIns="20967" bIns="10484" anchor="b"/>
          <a:lstStyle>
            <a:lvl1pPr algn="l">
              <a:defRPr sz="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198" y="885049"/>
            <a:ext cx="4114944" cy="5943673"/>
          </a:xfrm>
          <a:prstGeom prst="rect">
            <a:avLst/>
          </a:prstGeom>
        </p:spPr>
        <p:txBody>
          <a:bodyPr lIns="20967" tIns="10484" rIns="20967" bIns="10484"/>
          <a:lstStyle>
            <a:lvl1pPr marL="0" indent="0">
              <a:buNone/>
              <a:defRPr sz="700"/>
            </a:lvl1pPr>
            <a:lvl2pPr marL="104836" indent="0">
              <a:buNone/>
              <a:defRPr sz="600"/>
            </a:lvl2pPr>
            <a:lvl3pPr marL="209672" indent="0">
              <a:buNone/>
              <a:defRPr sz="600"/>
            </a:lvl3pPr>
            <a:lvl4pPr marL="314508" indent="0">
              <a:buNone/>
              <a:defRPr sz="500"/>
            </a:lvl4pPr>
            <a:lvl5pPr marL="419344" indent="0">
              <a:buNone/>
              <a:defRPr sz="500"/>
            </a:lvl5pPr>
            <a:lvl6pPr marL="524180" indent="0">
              <a:buNone/>
              <a:defRPr sz="500"/>
            </a:lvl6pPr>
            <a:lvl7pPr marL="629016" indent="0">
              <a:buNone/>
              <a:defRPr sz="500"/>
            </a:lvl7pPr>
            <a:lvl8pPr marL="733852" indent="0">
              <a:buNone/>
              <a:defRPr sz="500"/>
            </a:lvl8pPr>
            <a:lvl9pPr marL="838688" indent="0">
              <a:buNone/>
              <a:defRPr sz="5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198" y="7752713"/>
            <a:ext cx="4114944" cy="1162797"/>
          </a:xfrm>
          <a:prstGeom prst="rect">
            <a:avLst/>
          </a:prstGeom>
        </p:spPr>
        <p:txBody>
          <a:bodyPr lIns="20967" tIns="10484" rIns="20967" bIns="10484"/>
          <a:lstStyle>
            <a:lvl1pPr marL="0" indent="0">
              <a:buNone/>
              <a:defRPr sz="300"/>
            </a:lvl1pPr>
            <a:lvl2pPr marL="104836" indent="0">
              <a:buNone/>
              <a:defRPr sz="300"/>
            </a:lvl2pPr>
            <a:lvl3pPr marL="209672" indent="0">
              <a:buNone/>
              <a:defRPr sz="200"/>
            </a:lvl3pPr>
            <a:lvl4pPr marL="314508" indent="0">
              <a:buNone/>
              <a:defRPr sz="200"/>
            </a:lvl4pPr>
            <a:lvl5pPr marL="419344" indent="0">
              <a:buNone/>
              <a:defRPr sz="200"/>
            </a:lvl5pPr>
            <a:lvl6pPr marL="524180" indent="0">
              <a:buNone/>
              <a:defRPr sz="200"/>
            </a:lvl6pPr>
            <a:lvl7pPr marL="629016" indent="0">
              <a:buNone/>
              <a:defRPr sz="200"/>
            </a:lvl7pPr>
            <a:lvl8pPr marL="733852" indent="0">
              <a:buNone/>
              <a:defRPr sz="200"/>
            </a:lvl8pPr>
            <a:lvl9pPr marL="838688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2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MMU0333 Research Poster Templates-2">
            <a:extLst>
              <a:ext uri="{FF2B5EF4-FFF2-40B4-BE49-F238E27FC236}">
                <a16:creationId xmlns:a16="http://schemas.microsoft.com/office/drawing/2014/main" id="{62E52483-1972-3DD6-72BA-D61EE9A584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6861176" cy="990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0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ctr" defTabSz="1230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ctr" defTabSz="1230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ctr" defTabSz="1230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ctr" defTabSz="12303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104836" algn="ctr" defTabSz="1231095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Geneva" pitchFamily="1" charset="-128"/>
        </a:defRPr>
      </a:lvl6pPr>
      <a:lvl7pPr marL="209672" algn="ctr" defTabSz="1231095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Geneva" pitchFamily="1" charset="-128"/>
        </a:defRPr>
      </a:lvl7pPr>
      <a:lvl8pPr marL="314508" algn="ctr" defTabSz="1231095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Geneva" pitchFamily="1" charset="-128"/>
        </a:defRPr>
      </a:lvl8pPr>
      <a:lvl9pPr marL="419344" algn="ctr" defTabSz="1231095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Geneva" pitchFamily="1" charset="-128"/>
        </a:defRPr>
      </a:lvl9pPr>
    </p:titleStyle>
    <p:bodyStyle>
      <a:lvl1pPr marL="460375" indent="-460375" algn="l" defTabSz="1230313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1000125" indent="-384175" algn="l" defTabSz="1230313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  <a:ea typeface="+mn-ea"/>
          <a:cs typeface="Geneva" charset="0"/>
        </a:defRPr>
      </a:lvl2pPr>
      <a:lvl3pPr marL="1538288" indent="-307975" algn="l" defTabSz="12303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Geneva" charset="0"/>
        </a:defRPr>
      </a:lvl3pPr>
      <a:lvl4pPr marL="2154238" indent="-306388" algn="l" defTabSz="123031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Geneva" charset="0"/>
        </a:defRPr>
      </a:lvl4pPr>
      <a:lvl5pPr marL="2770188" indent="-306388" algn="l" defTabSz="1230313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  <a:cs typeface="Geneva" charset="0"/>
        </a:defRPr>
      </a:lvl5pPr>
      <a:lvl6pPr marL="2875709" indent="-306864" algn="l" defTabSz="123109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2980545" indent="-306864" algn="l" defTabSz="123109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3085381" indent="-306864" algn="l" defTabSz="123109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3190217" indent="-306864" algn="l" defTabSz="123109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836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09672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14508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19344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24180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29016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33852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38688" algn="l" defTabSz="209672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0" name="Group 32">
            <a:extLst>
              <a:ext uri="{FF2B5EF4-FFF2-40B4-BE49-F238E27FC236}">
                <a16:creationId xmlns:a16="http://schemas.microsoft.com/office/drawing/2014/main" id="{758F7BA3-1B45-5690-AD2E-22A868459EF7}"/>
              </a:ext>
            </a:extLst>
          </p:cNvPr>
          <p:cNvGraphicFramePr>
            <a:graphicFrameLocks noGrp="1"/>
          </p:cNvGraphicFramePr>
          <p:nvPr/>
        </p:nvGraphicFramePr>
        <p:xfrm>
          <a:off x="293688" y="52388"/>
          <a:ext cx="5143500" cy="1076325"/>
        </p:xfrm>
        <a:graphic>
          <a:graphicData uri="http://schemas.openxmlformats.org/drawingml/2006/table">
            <a:tbl>
              <a:tblPr/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6325">
                <a:tc>
                  <a:txBody>
                    <a:bodyPr/>
                    <a:lstStyle/>
                    <a:p>
                      <a:pPr marL="0" marR="0" lvl="0" indent="0" algn="l" defTabSz="53689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eneva" pitchFamily="1" charset="-128"/>
                        </a:rPr>
                        <a:t>PRIVATE LAW AND SOCIAL JUSTICE CONFERENCE 2012</a:t>
                      </a:r>
                    </a:p>
                  </a:txBody>
                  <a:tcPr marL="20713" marR="20713" marT="10587" marB="1058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5" name="Rectangle 2">
            <a:extLst>
              <a:ext uri="{FF2B5EF4-FFF2-40B4-BE49-F238E27FC236}">
                <a16:creationId xmlns:a16="http://schemas.microsoft.com/office/drawing/2014/main" id="{59CA724A-DA65-CE36-1F91-AA9546E1B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69988"/>
            <a:ext cx="6443663" cy="83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967" tIns="10484" rIns="20967" bIns="10484">
            <a:spAutoFit/>
          </a:bodyPr>
          <a:lstStyle>
            <a:lvl1pPr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700" b="1"/>
          </a:p>
          <a:p>
            <a:r>
              <a:rPr lang="en-US" altLang="en-US" sz="700" b="1"/>
              <a:t>MONDAY 20 AUGUST 2012</a:t>
            </a:r>
            <a:endParaRPr lang="en-GB" altLang="en-US" sz="700"/>
          </a:p>
          <a:p>
            <a:r>
              <a:rPr lang="en-US" altLang="en-US" sz="700" b="1"/>
              <a:t> </a:t>
            </a:r>
            <a:endParaRPr lang="en-GB" altLang="en-US" sz="700"/>
          </a:p>
          <a:p>
            <a:r>
              <a:rPr lang="en-US" altLang="en-US" sz="700"/>
              <a:t>08:00 – 08:50	Registration and coffee/tea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08:50 – 09:00	Opening and welcoming</a:t>
            </a:r>
            <a:endParaRPr lang="en-GB" altLang="en-US" sz="700"/>
          </a:p>
          <a:p>
            <a:r>
              <a:rPr lang="en-US" altLang="en-US" sz="700"/>
              <a:t>Prof Vivienne Lawack, Executive Dean of Law, Nelson Mandela Metropolitan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09:00 – 09:45	</a:t>
            </a:r>
            <a:r>
              <a:rPr lang="en-US" altLang="en-US" sz="700" i="1"/>
              <a:t>Street Law – Social justice in action: Part 1</a:t>
            </a:r>
            <a:endParaRPr lang="en-GB" altLang="en-US" sz="700"/>
          </a:p>
          <a:p>
            <a:r>
              <a:rPr lang="en-US" altLang="en-US" sz="700"/>
              <a:t>	Prof David McQuoid-Mason, University of Kwazulu Natal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09:55 – 10:25	</a:t>
            </a:r>
            <a:r>
              <a:rPr lang="en-US" altLang="en-US" sz="700" i="1"/>
              <a:t>Childish behavior, the best interest of the child and the law of delict</a:t>
            </a:r>
            <a:endParaRPr lang="en-GB" altLang="en-US" sz="700"/>
          </a:p>
          <a:p>
            <a:r>
              <a:rPr lang="en-US" altLang="en-US" sz="700"/>
              <a:t>	Ms Sonia Human and Ms Lize Mills, University of Stellenbosch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10:35 – 10:55	TEA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10:55 – 11:25	</a:t>
            </a:r>
            <a:r>
              <a:rPr lang="en-US" altLang="en-US" sz="700" i="1"/>
              <a:t>The Vicar and Vicarious liability </a:t>
            </a:r>
            <a:endParaRPr lang="en-GB" altLang="en-US" sz="700"/>
          </a:p>
          <a:p>
            <a:r>
              <a:rPr lang="nl-NL" altLang="en-US" sz="700"/>
              <a:t>Prof Andre Mukheibir and Prof Adriaan van der Walt, Nelson Mandela Metropolitan University</a:t>
            </a:r>
            <a:endParaRPr lang="en-GB" altLang="en-US" sz="700"/>
          </a:p>
          <a:p>
            <a:r>
              <a:rPr lang="nl-NL" altLang="en-US" sz="700"/>
              <a:t> </a:t>
            </a:r>
            <a:endParaRPr lang="en-GB" altLang="en-US" sz="700"/>
          </a:p>
          <a:p>
            <a:r>
              <a:rPr lang="en-US" altLang="en-US" sz="700"/>
              <a:t>11:35 – 12:05	</a:t>
            </a:r>
            <a:r>
              <a:rPr lang="en-US" altLang="en-US" sz="700" i="1"/>
              <a:t>Decoding dolus eventualis – comparing the rules of delict and criminal law</a:t>
            </a:r>
            <a:endParaRPr lang="en-GB" altLang="en-US" sz="700"/>
          </a:p>
          <a:p>
            <a:r>
              <a:rPr lang="en-US" altLang="en-US" sz="700"/>
              <a:t>	Prof Shannon Hoctor, University of Kwazulu Natal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12:15 – 12:45	</a:t>
            </a:r>
            <a:r>
              <a:rPr lang="en-US" altLang="en-US" sz="700" i="1"/>
              <a:t>Gain-based damages</a:t>
            </a:r>
            <a:endParaRPr lang="en-GB" altLang="en-US" sz="700"/>
          </a:p>
          <a:p>
            <a:r>
              <a:rPr lang="en-US" altLang="en-US" sz="700"/>
              <a:t>	Prof Eltjo Schrage, University of Amsterdam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12:55 – 13:55	LUNCH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13:55 – 14:25	</a:t>
            </a:r>
            <a:r>
              <a:rPr lang="en-US" altLang="en-US" sz="700" i="1"/>
              <a:t>Against all odds? Implementing human rights at school</a:t>
            </a:r>
            <a:endParaRPr lang="en-GB" altLang="en-US" sz="700"/>
          </a:p>
          <a:p>
            <a:r>
              <a:rPr lang="en-US" altLang="en-US" sz="700"/>
              <a:t>	Dr Suvianna Hakalehto-Wainio, University of Finland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14:35 – 15:05	</a:t>
            </a:r>
            <a:r>
              <a:rPr lang="en-US" altLang="en-US" sz="700" i="1"/>
              <a:t>Unconscionability: What is it? A comparative analysis</a:t>
            </a:r>
            <a:endParaRPr lang="en-GB" altLang="en-US" sz="700"/>
          </a:p>
          <a:p>
            <a:r>
              <a:rPr lang="en-US" altLang="en-US" sz="700"/>
              <a:t>	Prof Graham Glover, Rhodes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15:15 – 15:35	TEA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15:35 – 16:05	</a:t>
            </a:r>
            <a:r>
              <a:rPr lang="en-US" altLang="en-US" sz="700" i="1"/>
              <a:t>The Municipal Property Rates Act 6 of 2004 and section 18(3) estates</a:t>
            </a:r>
            <a:endParaRPr lang="en-GB" altLang="en-US" sz="700"/>
          </a:p>
          <a:p>
            <a:r>
              <a:rPr lang="en-US" altLang="en-US" sz="700"/>
              <a:t>	Mr Eugene Christoffels, Nelson Mandela Metropolitan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16: 15 – 16:45	</a:t>
            </a:r>
            <a:r>
              <a:rPr lang="en-US" altLang="en-US" sz="700" i="1"/>
              <a:t>Property law policy for the indigenous Ainu people in Japan and the unresolved issue of reparations</a:t>
            </a:r>
            <a:r>
              <a:rPr lang="en-US" altLang="en-US" sz="700"/>
              <a:t> </a:t>
            </a:r>
            <a:endParaRPr lang="en-GB" altLang="en-US" sz="700"/>
          </a:p>
          <a:p>
            <a:r>
              <a:rPr lang="en-US" altLang="en-US" sz="700"/>
              <a:t>	Prof Kunihiko Yoshida, Hokkaido University, Japan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19:00/19:30 – 22:00			CONFERENCE DINNER</a:t>
            </a:r>
            <a:endParaRPr lang="en-GB" altLang="en-US" sz="700"/>
          </a:p>
          <a:p>
            <a:endParaRPr lang="en-US" altLang="en-US" sz="700" b="1"/>
          </a:p>
          <a:p>
            <a:endParaRPr lang="en-US" altLang="en-US" sz="700" b="1"/>
          </a:p>
          <a:p>
            <a:r>
              <a:rPr lang="en-US" altLang="en-US" sz="700" b="1"/>
              <a:t>TUESDAY 21 AUGUST 2012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09:00 – 09:30	</a:t>
            </a:r>
            <a:r>
              <a:rPr lang="en-US" altLang="en-US" sz="700" i="1"/>
              <a:t>The second customary wife – discarded by the law. MM v MN 2010 (4) SA 286 (GNP) in a historical context</a:t>
            </a:r>
            <a:endParaRPr lang="en-GB" altLang="en-US" sz="700"/>
          </a:p>
          <a:p>
            <a:r>
              <a:rPr lang="en-US" altLang="en-US" sz="700"/>
              <a:t>	Prof Marieta Carnelley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09:40 – 10:10	</a:t>
            </a:r>
            <a:r>
              <a:rPr lang="en-US" altLang="en-US" sz="700" i="1"/>
              <a:t>The Muslim Marriages Bill – To be or not to be? That is the question</a:t>
            </a:r>
            <a:endParaRPr lang="en-GB" altLang="en-US" sz="700"/>
          </a:p>
          <a:p>
            <a:r>
              <a:rPr lang="en-US" altLang="en-US" sz="700"/>
              <a:t>	Adv Razaana Denson, Nelson Mandela Metropolitan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nl-NL" altLang="en-US" sz="700"/>
              <a:t>10:20 – 10:40	TEA</a:t>
            </a:r>
            <a:endParaRPr lang="en-GB" altLang="en-US" sz="700"/>
          </a:p>
          <a:p>
            <a:r>
              <a:rPr lang="nl-NL" altLang="en-US" sz="700"/>
              <a:t> </a:t>
            </a:r>
            <a:endParaRPr lang="en-GB" altLang="en-US" sz="700"/>
          </a:p>
          <a:p>
            <a:r>
              <a:rPr lang="nl-NL" altLang="en-US" sz="700"/>
              <a:t>10:40 – 11:10	</a:t>
            </a:r>
            <a:r>
              <a:rPr lang="nl-NL" altLang="en-US" sz="700" i="1"/>
              <a:t>Managing eWaste</a:t>
            </a:r>
            <a:endParaRPr lang="en-GB" altLang="en-US" sz="700"/>
          </a:p>
          <a:p>
            <a:r>
              <a:rPr lang="nl-NL" altLang="en-US" sz="700"/>
              <a:t>	Prof Sieg Eiselen, UNISA</a:t>
            </a:r>
            <a:endParaRPr lang="en-GB" altLang="en-US" sz="700"/>
          </a:p>
          <a:p>
            <a:r>
              <a:rPr lang="nl-NL" altLang="en-US" sz="700"/>
              <a:t> </a:t>
            </a:r>
            <a:endParaRPr lang="en-GB" altLang="en-US" sz="700"/>
          </a:p>
          <a:p>
            <a:r>
              <a:rPr lang="en-US" altLang="en-US" sz="700"/>
              <a:t>11:20 – 11:50	</a:t>
            </a:r>
            <a:r>
              <a:rPr lang="en-US" altLang="en-US" sz="700" i="1"/>
              <a:t>Performers’ rights: A fable with no moral</a:t>
            </a:r>
            <a:endParaRPr lang="en-GB" altLang="en-US" sz="700"/>
          </a:p>
          <a:p>
            <a:r>
              <a:rPr lang="en-US" altLang="en-US" sz="700"/>
              <a:t>	Ms Tanya Wagenaar, Nelson Mandela Metropolitan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12:00 – 12:30	</a:t>
            </a:r>
            <a:r>
              <a:rPr lang="en-US" altLang="en-US" sz="700" i="1"/>
              <a:t>Large Scale Expropriation of Mineral Rights in South Africa: The Agri South Africa fiasco</a:t>
            </a:r>
            <a:endParaRPr lang="en-GB" altLang="en-US" sz="700"/>
          </a:p>
          <a:p>
            <a:r>
              <a:rPr lang="en-US" altLang="en-US" sz="700"/>
              <a:t>	Prof Pieter Badenhorst, Deakin University, Australia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12:40 – 13:40	LUNCH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13:40 – 14:10	</a:t>
            </a:r>
            <a:r>
              <a:rPr lang="en-US" altLang="en-US" sz="700" i="1"/>
              <a:t>Permanent Impairment, road accident victims and the “AMA Guides”: Adding insult to injury?</a:t>
            </a:r>
            <a:endParaRPr lang="en-GB" altLang="en-US" sz="700"/>
          </a:p>
          <a:p>
            <a:r>
              <a:rPr lang="en-US" altLang="en-US" sz="700"/>
              <a:t>	Prof Daleen Millard, University of Johannesburg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14:20 – 14:50	</a:t>
            </a:r>
            <a:r>
              <a:rPr lang="en-US" altLang="en-US" sz="700" i="1"/>
              <a:t>Children’s right to maintenance by grandparents in the Children’s Act 38 of 2005</a:t>
            </a:r>
            <a:endParaRPr lang="en-GB" altLang="en-US" sz="700"/>
          </a:p>
          <a:p>
            <a:r>
              <a:rPr lang="en-US" altLang="en-US" sz="700"/>
              <a:t>	Ms Tamara Klos and Liesl Oosthuizen, Attorneys at Friedman Scheckter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15:00 – 15:45	</a:t>
            </a:r>
            <a:r>
              <a:rPr lang="en-US" altLang="en-US" sz="700" i="1"/>
              <a:t>Street Law – Social justice in action: Part 2</a:t>
            </a:r>
            <a:endParaRPr lang="en-GB" altLang="en-US" sz="700"/>
          </a:p>
          <a:p>
            <a:r>
              <a:rPr lang="en-US" altLang="en-US" sz="700"/>
              <a:t>	Ms Lindi Coetzee, Nelson Mandela Metropolitan University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16:00	CLOSING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  <a:p>
            <a:r>
              <a:rPr lang="en-US" altLang="en-US" sz="700"/>
              <a:t> </a:t>
            </a:r>
            <a:endParaRPr lang="en-GB" altLang="en-US"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528</Words>
  <Application>Microsoft Macintosh PowerPoint</Application>
  <PresentationFormat>A4 Paper (210x297 mm)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Geneva</vt:lpstr>
      <vt:lpstr>Blank Presentation</vt:lpstr>
      <vt:lpstr>PowerPoint Presentation</vt:lpstr>
    </vt:vector>
  </TitlesOfParts>
  <Company>Jana van der Walt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van der Walt</dc:creator>
  <cp:lastModifiedBy>Mukheibir, Andre (Prof) (Summerstrand Campus South)</cp:lastModifiedBy>
  <cp:revision>11</cp:revision>
  <cp:lastPrinted>2012-07-27T18:51:35Z</cp:lastPrinted>
  <dcterms:created xsi:type="dcterms:W3CDTF">2011-05-24T10:47:50Z</dcterms:created>
  <dcterms:modified xsi:type="dcterms:W3CDTF">2024-04-04T14:14:35Z</dcterms:modified>
</cp:coreProperties>
</file>